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5" roundtripDataSignature="AMtx7mgVS3VMifIjtfDgY2r/hYCfAY+S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5e714351a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2a5e71435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c41f8f0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c41f8f0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5e714351a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a5e714351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5e714351a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2a5e71435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5e714351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2a5e714351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a5e714351a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a5e714351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" name="Google Shape;20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1" name="Google Shape;2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rive.google.com/drive/folders/1EldjXOaf2YxZ2x-wPfRhiLLeIbhpBPPQ?usp=drive_lin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/>
              <a:t>Lecture 01</a:t>
            </a:r>
            <a:endParaRPr b="1"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7646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Irfan Malik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6"/>
              <a:buNone/>
            </a:pPr>
            <a:r>
              <a:rPr lang="en">
                <a:solidFill>
                  <a:schemeClr val="dk1"/>
                </a:solidFill>
              </a:rPr>
              <a:t>Dr. Sheraz Naseer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25" y="4435400"/>
            <a:ext cx="2021288" cy="44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5050" y="4201800"/>
            <a:ext cx="1330074" cy="9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/>
          <p:nvPr>
            <p:ph type="title"/>
          </p:nvPr>
        </p:nvSpPr>
        <p:spPr>
          <a:xfrm>
            <a:off x="5185575" y="579775"/>
            <a:ext cx="377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Machine Learning</a:t>
            </a:r>
            <a:endParaRPr b="1"/>
          </a:p>
        </p:txBody>
      </p:sp>
      <p:sp>
        <p:nvSpPr>
          <p:cNvPr id="122" name="Google Shape;122;p13"/>
          <p:cNvSpPr txBox="1"/>
          <p:nvPr>
            <p:ph idx="1" type="body"/>
          </p:nvPr>
        </p:nvSpPr>
        <p:spPr>
          <a:xfrm>
            <a:off x="311700" y="1152475"/>
            <a:ext cx="37764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0900"/>
              <a:buNone/>
            </a:pPr>
            <a:r>
              <a:rPr lang="en" sz="1500">
                <a:solidFill>
                  <a:schemeClr val="dk1"/>
                </a:solidFill>
              </a:rPr>
              <a:t>Artificial Intelligence is the </a:t>
            </a:r>
            <a:r>
              <a:rPr b="1" lang="en" sz="1500">
                <a:solidFill>
                  <a:srgbClr val="CC0000"/>
                </a:solidFill>
              </a:rPr>
              <a:t>branch</a:t>
            </a: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of </a:t>
            </a:r>
            <a:r>
              <a:rPr b="1" lang="en" sz="1500">
                <a:solidFill>
                  <a:srgbClr val="CC0000"/>
                </a:solidFill>
              </a:rPr>
              <a:t>computer science</a:t>
            </a: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concerned with development of</a:t>
            </a:r>
            <a:r>
              <a:rPr lang="en" sz="1500"/>
              <a:t> </a:t>
            </a:r>
            <a:r>
              <a:rPr b="1" lang="en" sz="1500">
                <a:solidFill>
                  <a:srgbClr val="CC0000"/>
                </a:solidFill>
              </a:rPr>
              <a:t>methods</a:t>
            </a:r>
            <a:r>
              <a:rPr lang="en" sz="1500"/>
              <a:t> </a:t>
            </a:r>
            <a:r>
              <a:rPr lang="en" sz="1500">
                <a:solidFill>
                  <a:schemeClr val="dk1"/>
                </a:solidFill>
              </a:rPr>
              <a:t>that</a:t>
            </a:r>
            <a:r>
              <a:rPr lang="en" sz="1500"/>
              <a:t> </a:t>
            </a:r>
            <a:r>
              <a:rPr b="1" lang="en" sz="1500">
                <a:solidFill>
                  <a:srgbClr val="CC0000"/>
                </a:solidFill>
              </a:rPr>
              <a:t>allow computers to learn without explicit programming.</a:t>
            </a:r>
            <a:endParaRPr b="1" sz="1500">
              <a:solidFill>
                <a:srgbClr val="CC0000"/>
              </a:solidFill>
            </a:endParaRPr>
          </a:p>
        </p:txBody>
      </p:sp>
      <p:sp>
        <p:nvSpPr>
          <p:cNvPr id="123" name="Google Shape;123;p13"/>
          <p:cNvSpPr txBox="1"/>
          <p:nvPr>
            <p:ph idx="2" type="body"/>
          </p:nvPr>
        </p:nvSpPr>
        <p:spPr>
          <a:xfrm>
            <a:off x="4832400" y="1152475"/>
            <a:ext cx="39999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</a:rPr>
              <a:t>Machine Learning is a</a:t>
            </a:r>
            <a:r>
              <a:rPr b="1" lang="en">
                <a:solidFill>
                  <a:srgbClr val="CC0000"/>
                </a:solidFill>
              </a:rPr>
              <a:t> branch of AI</a:t>
            </a:r>
            <a:r>
              <a:rPr lang="en"/>
              <a:t>,</a:t>
            </a:r>
            <a:r>
              <a:rPr lang="en">
                <a:solidFill>
                  <a:schemeClr val="dk1"/>
                </a:solidFill>
              </a:rPr>
              <a:t> which focuses on</a:t>
            </a:r>
            <a:r>
              <a:rPr lang="en"/>
              <a:t> </a:t>
            </a:r>
            <a:r>
              <a:rPr b="1" lang="en">
                <a:solidFill>
                  <a:srgbClr val="CC0000"/>
                </a:solidFill>
              </a:rPr>
              <a:t>methods</a:t>
            </a:r>
            <a:r>
              <a:rPr lang="en"/>
              <a:t>,</a:t>
            </a:r>
            <a:r>
              <a:rPr lang="en">
                <a:solidFill>
                  <a:schemeClr val="dk1"/>
                </a:solidFill>
              </a:rPr>
              <a:t> that can </a:t>
            </a:r>
            <a:r>
              <a:rPr b="1" lang="en">
                <a:solidFill>
                  <a:srgbClr val="CC0000"/>
                </a:solidFill>
              </a:rPr>
              <a:t>learn from examples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and experience </a:t>
            </a:r>
            <a:r>
              <a:rPr b="1" lang="en">
                <a:solidFill>
                  <a:srgbClr val="CC0000"/>
                </a:solidFill>
              </a:rPr>
              <a:t>instead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of relying on </a:t>
            </a:r>
            <a:r>
              <a:rPr b="1" lang="en">
                <a:solidFill>
                  <a:srgbClr val="CC0000"/>
                </a:solidFill>
              </a:rPr>
              <a:t>hard-coded rules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and make predictions on new data.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p13"/>
          <p:cNvSpPr txBox="1"/>
          <p:nvPr>
            <p:ph type="title"/>
          </p:nvPr>
        </p:nvSpPr>
        <p:spPr>
          <a:xfrm>
            <a:off x="357500" y="579775"/>
            <a:ext cx="377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Artificial Intelligence</a:t>
            </a:r>
            <a:endParaRPr b="1"/>
          </a:p>
        </p:txBody>
      </p:sp>
      <p:sp>
        <p:nvSpPr>
          <p:cNvPr id="125" name="Google Shape;125;p13"/>
          <p:cNvSpPr txBox="1"/>
          <p:nvPr>
            <p:ph type="title"/>
          </p:nvPr>
        </p:nvSpPr>
        <p:spPr>
          <a:xfrm>
            <a:off x="2639475" y="2611188"/>
            <a:ext cx="377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"/>
              <a:t>Deep Learning</a:t>
            </a:r>
            <a:endParaRPr b="1"/>
          </a:p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2527725" y="3223300"/>
            <a:ext cx="39999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b="1" lang="en">
                <a:solidFill>
                  <a:srgbClr val="CC0000"/>
                </a:solidFill>
              </a:rPr>
              <a:t>Subfield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of</a:t>
            </a:r>
            <a:r>
              <a:rPr b="1" lang="en">
                <a:solidFill>
                  <a:srgbClr val="CC0000"/>
                </a:solidFill>
              </a:rPr>
              <a:t> Machine Learning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that focuses on </a:t>
            </a:r>
            <a:r>
              <a:rPr b="1" lang="en">
                <a:solidFill>
                  <a:srgbClr val="CC0000"/>
                </a:solidFill>
              </a:rPr>
              <a:t>Neural Networks</a:t>
            </a:r>
            <a:r>
              <a:rPr lang="en"/>
              <a:t> </a:t>
            </a:r>
            <a:r>
              <a:rPr lang="en">
                <a:solidFill>
                  <a:schemeClr val="dk1"/>
                </a:solidFill>
              </a:rPr>
              <a:t>(Inspired from Biological neurons) to develop</a:t>
            </a:r>
            <a:r>
              <a:rPr lang="en"/>
              <a:t> </a:t>
            </a:r>
            <a:r>
              <a:rPr b="1" lang="en">
                <a:solidFill>
                  <a:srgbClr val="CC0000"/>
                </a:solidFill>
              </a:rPr>
              <a:t>learning models.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ANI (Artificial Narrow Intelligence)</a:t>
            </a:r>
            <a:endParaRPr sz="3000"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ANI refers to </a:t>
            </a:r>
            <a:r>
              <a:rPr b="1" lang="en">
                <a:solidFill>
                  <a:srgbClr val="FF0000"/>
                </a:solidFill>
              </a:rPr>
              <a:t>AI systems </a:t>
            </a:r>
            <a:r>
              <a:rPr lang="en">
                <a:solidFill>
                  <a:srgbClr val="0C0C0C"/>
                </a:solidFill>
              </a:rPr>
              <a:t>that are </a:t>
            </a:r>
            <a:r>
              <a:rPr b="1" lang="en">
                <a:solidFill>
                  <a:srgbClr val="FF0000"/>
                </a:solidFill>
              </a:rPr>
              <a:t>designed</a:t>
            </a:r>
            <a:r>
              <a:rPr lang="en">
                <a:solidFill>
                  <a:srgbClr val="0C0C0C"/>
                </a:solidFill>
              </a:rPr>
              <a:t> and </a:t>
            </a:r>
            <a:r>
              <a:rPr b="1" lang="en">
                <a:solidFill>
                  <a:srgbClr val="FF0000"/>
                </a:solidFill>
              </a:rPr>
              <a:t>trained</a:t>
            </a:r>
            <a:r>
              <a:rPr lang="en">
                <a:solidFill>
                  <a:srgbClr val="0C0C0C"/>
                </a:solidFill>
              </a:rPr>
              <a:t> for </a:t>
            </a:r>
            <a:r>
              <a:rPr b="1" lang="en">
                <a:solidFill>
                  <a:srgbClr val="FF0000"/>
                </a:solidFill>
              </a:rPr>
              <a:t>specific tasks or domains</a:t>
            </a:r>
            <a:r>
              <a:rPr lang="en">
                <a:solidFill>
                  <a:srgbClr val="0C0C0C"/>
                </a:solidFill>
              </a:rPr>
              <a:t>. These systems excel at performing a single task or a narrow range of tasks, but they lack the ability to generalize their knowledge to other domains. </a:t>
            </a:r>
            <a:endParaRPr>
              <a:solidFill>
                <a:srgbClr val="0C0C0C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C0C0C"/>
              </a:solidFill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</a:rPr>
              <a:t>Examples: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rgbClr val="0C0C0C"/>
                </a:solidFill>
              </a:rPr>
              <a:t>         	    </a:t>
            </a:r>
            <a:r>
              <a:rPr lang="en">
                <a:solidFill>
                  <a:srgbClr val="0C0C0C"/>
                </a:solidFill>
              </a:rPr>
              <a:t>ANI include virtual assistants like Siri or Alexa, recommendation systems, and image recognition algorithms.</a:t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AGI (Artificial General Intelligence)</a:t>
            </a:r>
            <a:r>
              <a:rPr lang="en" sz="3000"/>
              <a:t>: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AGI, on the other hand, refers to AI systems t</a:t>
            </a:r>
            <a:r>
              <a:rPr b="1" lang="en">
                <a:solidFill>
                  <a:srgbClr val="FF0000"/>
                </a:solidFill>
              </a:rPr>
              <a:t>hat possess the ability</a:t>
            </a:r>
            <a:r>
              <a:rPr lang="en"/>
              <a:t> to </a:t>
            </a:r>
            <a:r>
              <a:rPr b="1" lang="en">
                <a:solidFill>
                  <a:srgbClr val="FF0000"/>
                </a:solidFill>
              </a:rPr>
              <a:t>understand</a:t>
            </a:r>
            <a:r>
              <a:rPr lang="en"/>
              <a:t>, </a:t>
            </a:r>
            <a:r>
              <a:rPr b="1" lang="en">
                <a:solidFill>
                  <a:srgbClr val="FF0000"/>
                </a:solidFill>
              </a:rPr>
              <a:t>learn</a:t>
            </a:r>
            <a:r>
              <a:rPr lang="en"/>
              <a:t>, and apply knowledge across a </a:t>
            </a:r>
            <a:r>
              <a:rPr b="1" lang="en">
                <a:solidFill>
                  <a:srgbClr val="FF0000"/>
                </a:solidFill>
              </a:rPr>
              <a:t>wide range of tasks </a:t>
            </a:r>
            <a:r>
              <a:rPr lang="en"/>
              <a:t>and </a:t>
            </a:r>
            <a:r>
              <a:rPr b="1" lang="en">
                <a:solidFill>
                  <a:srgbClr val="FF0000"/>
                </a:solidFill>
              </a:rPr>
              <a:t>domains</a:t>
            </a:r>
            <a:r>
              <a:rPr lang="en"/>
              <a:t>, similar to human intelligence. </a:t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 rotWithShape="1">
          <a:blip r:embed="rId3">
            <a:alphaModFix/>
          </a:blip>
          <a:srcRect b="5212" l="1363" r="3504" t="6053"/>
          <a:stretch/>
        </p:blipFill>
        <p:spPr>
          <a:xfrm>
            <a:off x="1380477" y="2481803"/>
            <a:ext cx="6383046" cy="1998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type="title"/>
          </p:nvPr>
        </p:nvSpPr>
        <p:spPr>
          <a:xfrm>
            <a:off x="345600" y="579775"/>
            <a:ext cx="8430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/>
              <a:t>Most Popular Way to Do AI: Machine Learning</a:t>
            </a:r>
            <a:endParaRPr b="1"/>
          </a:p>
        </p:txBody>
      </p:sp>
      <p:sp>
        <p:nvSpPr>
          <p:cNvPr id="148" name="Google Shape;148;p5"/>
          <p:cNvSpPr txBox="1"/>
          <p:nvPr>
            <p:ph idx="4294967295" type="body"/>
          </p:nvPr>
        </p:nvSpPr>
        <p:spPr>
          <a:xfrm>
            <a:off x="409178" y="1418976"/>
            <a:ext cx="7968000" cy="3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" sz="2000">
                <a:solidFill>
                  <a:schemeClr val="dk1"/>
                </a:solidFill>
              </a:rPr>
              <a:t>Machine Learning is a </a:t>
            </a:r>
            <a:r>
              <a:rPr b="1" lang="en" sz="2000">
                <a:solidFill>
                  <a:srgbClr val="CC0000"/>
                </a:solidFill>
              </a:rPr>
              <a:t>branch of A</a:t>
            </a:r>
            <a:r>
              <a:rPr lang="en" sz="2000">
                <a:solidFill>
                  <a:srgbClr val="CC0000"/>
                </a:solidFill>
              </a:rPr>
              <a:t>I</a:t>
            </a:r>
            <a:r>
              <a:rPr lang="en" sz="2000">
                <a:solidFill>
                  <a:schemeClr val="dk1"/>
                </a:solidFill>
              </a:rPr>
              <a:t>, which focuses on methods, that can learn from </a:t>
            </a:r>
            <a:r>
              <a:rPr b="1" lang="en" sz="2000">
                <a:solidFill>
                  <a:srgbClr val="CC0000"/>
                </a:solidFill>
              </a:rPr>
              <a:t>examples</a:t>
            </a:r>
            <a:r>
              <a:rPr lang="en" sz="2000">
                <a:solidFill>
                  <a:schemeClr val="dk1"/>
                </a:solidFill>
              </a:rPr>
              <a:t> and </a:t>
            </a:r>
            <a:r>
              <a:rPr b="1" lang="en" sz="2000">
                <a:solidFill>
                  <a:srgbClr val="CC0000"/>
                </a:solidFill>
              </a:rPr>
              <a:t>experience</a:t>
            </a:r>
            <a:r>
              <a:rPr lang="en" sz="2000">
                <a:solidFill>
                  <a:schemeClr val="dk1"/>
                </a:solidFill>
              </a:rPr>
              <a:t> instead of relying on hard-coded rules and </a:t>
            </a:r>
            <a:r>
              <a:rPr b="1" lang="en" sz="2000">
                <a:solidFill>
                  <a:srgbClr val="CC0000"/>
                </a:solidFill>
              </a:rPr>
              <a:t>make predictions</a:t>
            </a:r>
            <a:r>
              <a:rPr lang="en" sz="2000">
                <a:solidFill>
                  <a:schemeClr val="dk1"/>
                </a:solidFill>
              </a:rPr>
              <a:t> on </a:t>
            </a:r>
            <a:r>
              <a:rPr b="1" lang="en" sz="2000">
                <a:solidFill>
                  <a:srgbClr val="CC0000"/>
                </a:solidFill>
              </a:rPr>
              <a:t>new data</a:t>
            </a:r>
            <a:r>
              <a:rPr lang="en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9" name="Google Shape;14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Difference in ML and Classical AI</a:t>
            </a:r>
            <a:endParaRPr b="1" sz="3020"/>
          </a:p>
        </p:txBody>
      </p:sp>
      <p:pic>
        <p:nvPicPr>
          <p:cNvPr id="155" name="Google Shape;155;p6"/>
          <p:cNvPicPr preferRelativeResize="0"/>
          <p:nvPr/>
        </p:nvPicPr>
        <p:blipFill rotWithShape="1">
          <a:blip r:embed="rId3">
            <a:alphaModFix/>
          </a:blip>
          <a:srcRect b="16835" l="18987" r="9577" t="10901"/>
          <a:stretch/>
        </p:blipFill>
        <p:spPr>
          <a:xfrm>
            <a:off x="1633125" y="1170125"/>
            <a:ext cx="6332626" cy="3799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Types of Machine Learning</a:t>
            </a:r>
            <a:endParaRPr b="1" sz="3020"/>
          </a:p>
        </p:txBody>
      </p:sp>
      <p:sp>
        <p:nvSpPr>
          <p:cNvPr id="162" name="Google Shape;162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Supervised Learning (learning with </a:t>
            </a:r>
            <a:r>
              <a:rPr b="1" lang="en">
                <a:solidFill>
                  <a:srgbClr val="CC0000"/>
                </a:solidFill>
              </a:rPr>
              <a:t>labeled data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Unsupervised Learning (discover patterns in </a:t>
            </a:r>
            <a:r>
              <a:rPr b="1" lang="en">
                <a:solidFill>
                  <a:srgbClr val="CC0000"/>
                </a:solidFill>
              </a:rPr>
              <a:t>unlabeled data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Reinforcement learning (learn to act based on </a:t>
            </a:r>
            <a:r>
              <a:rPr b="1" lang="en">
                <a:solidFill>
                  <a:srgbClr val="CC0000"/>
                </a:solidFill>
              </a:rPr>
              <a:t>feedback/rewards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3">
            <a:alphaModFix/>
          </a:blip>
          <a:srcRect b="0" l="0" r="0" t="10849"/>
          <a:stretch/>
        </p:blipFill>
        <p:spPr>
          <a:xfrm>
            <a:off x="1253100" y="2215550"/>
            <a:ext cx="6221999" cy="27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>
                <a:solidFill>
                  <a:srgbClr val="0C0C0C"/>
                </a:solidFill>
              </a:rPr>
              <a:t>Supervised learning:</a:t>
            </a:r>
            <a:endParaRPr b="1" sz="3000"/>
          </a:p>
        </p:txBody>
      </p:sp>
      <p:sp>
        <p:nvSpPr>
          <p:cNvPr id="170" name="Google Shape;17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Supervised learning is a category of </a:t>
            </a:r>
            <a:r>
              <a:rPr b="1" lang="en">
                <a:solidFill>
                  <a:srgbClr val="FF0000"/>
                </a:solidFill>
              </a:rPr>
              <a:t>machine learning </a:t>
            </a:r>
            <a:r>
              <a:rPr lang="en">
                <a:solidFill>
                  <a:srgbClr val="0C0C0C"/>
                </a:solidFill>
              </a:rPr>
              <a:t>that </a:t>
            </a:r>
            <a:r>
              <a:rPr b="1" lang="en">
                <a:solidFill>
                  <a:srgbClr val="FF0000"/>
                </a:solidFill>
              </a:rPr>
              <a:t>uses labeled datasets </a:t>
            </a:r>
            <a:r>
              <a:rPr lang="en">
                <a:solidFill>
                  <a:srgbClr val="0C0C0C"/>
                </a:solidFill>
              </a:rPr>
              <a:t>to </a:t>
            </a:r>
            <a:r>
              <a:rPr b="1" lang="en">
                <a:solidFill>
                  <a:srgbClr val="FF0000"/>
                </a:solidFill>
              </a:rPr>
              <a:t>train algorithms </a:t>
            </a:r>
            <a:r>
              <a:rPr lang="en">
                <a:solidFill>
                  <a:srgbClr val="0C0C0C"/>
                </a:solidFill>
              </a:rPr>
              <a:t>to predict outcomes and recognize patterns. </a:t>
            </a:r>
            <a:endParaRPr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6493" l="677" r="2149" t="2484"/>
          <a:stretch/>
        </p:blipFill>
        <p:spPr>
          <a:xfrm>
            <a:off x="1544715" y="2004803"/>
            <a:ext cx="5921407" cy="288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Unsupervised learning:</a:t>
            </a:r>
            <a:endParaRPr b="1" sz="3000"/>
          </a:p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Unsupervised learning is a type of </a:t>
            </a:r>
            <a:r>
              <a:rPr b="1" lang="en">
                <a:solidFill>
                  <a:srgbClr val="FF0000"/>
                </a:solidFill>
              </a:rPr>
              <a:t>machine learning algorithm </a:t>
            </a:r>
            <a:r>
              <a:rPr lang="en">
                <a:solidFill>
                  <a:srgbClr val="0C0C0C"/>
                </a:solidFill>
              </a:rPr>
              <a:t>where the </a:t>
            </a:r>
            <a:r>
              <a:rPr b="1" lang="en">
                <a:solidFill>
                  <a:srgbClr val="FF0000"/>
                </a:solidFill>
              </a:rPr>
              <a:t>model learns from unlabeled data</a:t>
            </a:r>
            <a:r>
              <a:rPr lang="en">
                <a:solidFill>
                  <a:srgbClr val="0C0C0C"/>
                </a:solidFill>
              </a:rPr>
              <a:t>, meaning there are no predefined target labels.</a:t>
            </a:r>
            <a:endParaRPr/>
          </a:p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2167" y="1921889"/>
            <a:ext cx="5273336" cy="296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Reinforcement learning:</a:t>
            </a:r>
            <a:endParaRPr b="1" sz="3000"/>
          </a:p>
        </p:txBody>
      </p: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C0C0C"/>
                </a:solidFill>
              </a:rPr>
              <a:t>Reinforcement learning is a type of </a:t>
            </a:r>
            <a:r>
              <a:rPr b="1" lang="en">
                <a:solidFill>
                  <a:srgbClr val="FF0000"/>
                </a:solidFill>
              </a:rPr>
              <a:t>machine learning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rgbClr val="0C0C0C"/>
                </a:solidFill>
              </a:rPr>
              <a:t>algorithm where an agent </a:t>
            </a:r>
            <a:r>
              <a:rPr b="1" lang="en">
                <a:solidFill>
                  <a:srgbClr val="FF0000"/>
                </a:solidFill>
              </a:rPr>
              <a:t>learns to make decisions by interacting with an environment. </a:t>
            </a:r>
            <a:r>
              <a:rPr lang="en">
                <a:solidFill>
                  <a:srgbClr val="0C0C0C"/>
                </a:solidFill>
              </a:rPr>
              <a:t>The agent receives feedback in the form of rewards or penalties based on its actions, and its goal is to learn the optimal strategy to maximize cumulative rewards over time.</a:t>
            </a:r>
            <a:endParaRPr/>
          </a:p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" name="Google Shape;18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5534" y="2570463"/>
            <a:ext cx="5468644" cy="2486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Supervised learning</a:t>
            </a:r>
            <a:endParaRPr b="1" sz="3020"/>
          </a:p>
        </p:txBody>
      </p:sp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70125"/>
            <a:ext cx="679652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300" y="104925"/>
            <a:ext cx="8691650" cy="48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25" y="249675"/>
            <a:ext cx="7615975" cy="483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9"/>
          <p:cNvCxnSpPr/>
          <p:nvPr/>
        </p:nvCxnSpPr>
        <p:spPr>
          <a:xfrm>
            <a:off x="1178150" y="2820625"/>
            <a:ext cx="71202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2" name="Google Shape;20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Supervised Learning Applications</a:t>
            </a:r>
            <a:endParaRPr b="1" sz="3020"/>
          </a:p>
        </p:txBody>
      </p:sp>
      <p:pic>
        <p:nvPicPr>
          <p:cNvPr id="208" name="Google Shape;20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765761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40"/>
              <a:t>Unsupervised learning</a:t>
            </a:r>
            <a:endParaRPr b="1" sz="3040"/>
          </a:p>
        </p:txBody>
      </p:sp>
      <p:pic>
        <p:nvPicPr>
          <p:cNvPr id="215" name="Google Shape;21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997" y="2303125"/>
            <a:ext cx="6112875" cy="25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1"/>
          <p:cNvSpPr txBox="1"/>
          <p:nvPr/>
        </p:nvSpPr>
        <p:spPr>
          <a:xfrm>
            <a:off x="612425" y="1184075"/>
            <a:ext cx="594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Dimensionality Reduction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"/>
          <p:cNvSpPr txBox="1"/>
          <p:nvPr>
            <p:ph type="title"/>
          </p:nvPr>
        </p:nvSpPr>
        <p:spPr>
          <a:xfrm>
            <a:off x="311700" y="445025"/>
            <a:ext cx="873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/>
              <a:t>Reinforcement Learning</a:t>
            </a:r>
            <a:endParaRPr b="1" sz="2720"/>
          </a:p>
        </p:txBody>
      </p:sp>
      <p:pic>
        <p:nvPicPr>
          <p:cNvPr id="223" name="Google Shape;223;p12"/>
          <p:cNvPicPr preferRelativeResize="0"/>
          <p:nvPr/>
        </p:nvPicPr>
        <p:blipFill rotWithShape="1">
          <a:blip r:embed="rId3">
            <a:alphaModFix/>
          </a:blip>
          <a:srcRect b="0" l="29844" r="0" t="0"/>
          <a:stretch/>
        </p:blipFill>
        <p:spPr>
          <a:xfrm>
            <a:off x="1764850" y="941525"/>
            <a:ext cx="5052838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/>
          <p:nvPr>
            <p:ph type="title"/>
          </p:nvPr>
        </p:nvSpPr>
        <p:spPr>
          <a:xfrm>
            <a:off x="311700" y="445025"/>
            <a:ext cx="326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20"/>
              <a:t>Biological Neuron</a:t>
            </a:r>
            <a:endParaRPr b="1" sz="2720"/>
          </a:p>
        </p:txBody>
      </p:sp>
      <p:pic>
        <p:nvPicPr>
          <p:cNvPr id="230" name="Google Shape;230;p14"/>
          <p:cNvPicPr preferRelativeResize="0"/>
          <p:nvPr/>
        </p:nvPicPr>
        <p:blipFill rotWithShape="1">
          <a:blip r:embed="rId3">
            <a:alphaModFix/>
          </a:blip>
          <a:srcRect b="0" l="52622" r="0" t="0"/>
          <a:stretch/>
        </p:blipFill>
        <p:spPr>
          <a:xfrm>
            <a:off x="4865926" y="1097525"/>
            <a:ext cx="4187901" cy="282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4"/>
          <p:cNvPicPr preferRelativeResize="0"/>
          <p:nvPr/>
        </p:nvPicPr>
        <p:blipFill rotWithShape="1">
          <a:blip r:embed="rId3">
            <a:alphaModFix/>
          </a:blip>
          <a:srcRect b="0" l="0" r="49650" t="0"/>
          <a:stretch/>
        </p:blipFill>
        <p:spPr>
          <a:xfrm>
            <a:off x="51850" y="1097513"/>
            <a:ext cx="4450527" cy="28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4"/>
          <p:cNvSpPr txBox="1"/>
          <p:nvPr>
            <p:ph type="title"/>
          </p:nvPr>
        </p:nvSpPr>
        <p:spPr>
          <a:xfrm>
            <a:off x="4865925" y="445025"/>
            <a:ext cx="317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820"/>
              <a:t>Artificial Neuron</a:t>
            </a:r>
            <a:endParaRPr b="1" sz="2820"/>
          </a:p>
        </p:txBody>
      </p:sp>
      <p:pic>
        <p:nvPicPr>
          <p:cNvPr id="233" name="Google Shape;23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28050" y="3278525"/>
            <a:ext cx="3727450" cy="18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820"/>
              <a:t>Neural Network</a:t>
            </a:r>
            <a:endParaRPr b="1" sz="2820"/>
          </a:p>
        </p:txBody>
      </p:sp>
      <p:pic>
        <p:nvPicPr>
          <p:cNvPr id="240" name="Google Shape;240;p15"/>
          <p:cNvPicPr preferRelativeResize="0"/>
          <p:nvPr/>
        </p:nvPicPr>
        <p:blipFill rotWithShape="1">
          <a:blip r:embed="rId3">
            <a:alphaModFix/>
          </a:blip>
          <a:srcRect b="0" l="0" r="0" t="8104"/>
          <a:stretch/>
        </p:blipFill>
        <p:spPr>
          <a:xfrm>
            <a:off x="1392000" y="1085700"/>
            <a:ext cx="6605676" cy="37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ML vs. DL</a:t>
            </a:r>
            <a:endParaRPr b="1" sz="3020"/>
          </a:p>
        </p:txBody>
      </p:sp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25" y="1246100"/>
            <a:ext cx="7293267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Generative AI</a:t>
            </a:r>
            <a:endParaRPr b="1" sz="3020"/>
          </a:p>
        </p:txBody>
      </p:sp>
      <p:sp>
        <p:nvSpPr>
          <p:cNvPr id="254" name="Google Shape;254;p18"/>
          <p:cNvSpPr txBox="1"/>
          <p:nvPr>
            <p:ph idx="1" type="body"/>
          </p:nvPr>
        </p:nvSpPr>
        <p:spPr>
          <a:xfrm>
            <a:off x="311700" y="1152475"/>
            <a:ext cx="8520600" cy="38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Text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ChatGPT 3.5/4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Bard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Image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Dall-E3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Stable Diffusion 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Music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Music-LM</a:t>
            </a:r>
            <a:endParaRPr sz="16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" sz="2000">
                <a:solidFill>
                  <a:schemeClr val="dk1"/>
                </a:solidFill>
              </a:rPr>
              <a:t>Video Generation 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lphaLcPeriod"/>
            </a:pPr>
            <a:r>
              <a:rPr lang="en" sz="1600">
                <a:solidFill>
                  <a:schemeClr val="dk1"/>
                </a:solidFill>
              </a:rPr>
              <a:t>Runway ML Gen-2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5" name="Google Shape;25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a5e714351a_0_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Summary</a:t>
            </a:r>
            <a:endParaRPr b="1" sz="3020"/>
          </a:p>
        </p:txBody>
      </p:sp>
      <p:sp>
        <p:nvSpPr>
          <p:cNvPr id="261" name="Google Shape;261;g2a5e714351a_0_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What is AI?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ANI &amp; AGI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Machine Learning vs Deep Learning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Generative AI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g2a5e714351a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c41f8f0a4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Next Lecture:</a:t>
            </a:r>
            <a:endParaRPr b="1" sz="3000"/>
          </a:p>
        </p:txBody>
      </p:sp>
      <p:sp>
        <p:nvSpPr>
          <p:cNvPr id="268" name="Google Shape;268;g2bc41f8f0a4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C0C0C"/>
                </a:solidFill>
              </a:rPr>
              <a:t>Lecture 02 - Machine Learning Essentials</a:t>
            </a:r>
            <a:endParaRPr b="1">
              <a:solidFill>
                <a:srgbClr val="0C0C0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Click Here</a:t>
            </a:r>
            <a:endParaRPr b="1"/>
          </a:p>
        </p:txBody>
      </p:sp>
      <p:sp>
        <p:nvSpPr>
          <p:cNvPr id="269" name="Google Shape;269;g2bc41f8f0a4_0_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5e714351a_0_31"/>
          <p:cNvSpPr txBox="1"/>
          <p:nvPr>
            <p:ph type="title"/>
          </p:nvPr>
        </p:nvSpPr>
        <p:spPr>
          <a:xfrm>
            <a:off x="311700" y="2753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Who we are?</a:t>
            </a:r>
            <a:endParaRPr b="1" sz="3000"/>
          </a:p>
        </p:txBody>
      </p:sp>
      <p:pic>
        <p:nvPicPr>
          <p:cNvPr id="68" name="Google Shape;68;g2a5e714351a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525" y="848025"/>
            <a:ext cx="7970200" cy="42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2a5e714351a_0_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5e714351a_0_12"/>
          <p:cNvSpPr txBox="1"/>
          <p:nvPr>
            <p:ph idx="1" type="subTitle"/>
          </p:nvPr>
        </p:nvSpPr>
        <p:spPr>
          <a:xfrm>
            <a:off x="194225" y="1238365"/>
            <a:ext cx="81282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What is AI ?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AI Value Creation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Machine Learning vs Deep Learning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Generative AI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5" name="Google Shape;75;g2a5e714351a_0_12"/>
          <p:cNvSpPr txBox="1"/>
          <p:nvPr>
            <p:ph type="ctrTitle"/>
          </p:nvPr>
        </p:nvSpPr>
        <p:spPr>
          <a:xfrm>
            <a:off x="311700" y="437925"/>
            <a:ext cx="767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000"/>
              <a:t>Agenda</a:t>
            </a:r>
            <a:endParaRPr b="1" sz="3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5e714351a_0_5"/>
          <p:cNvSpPr txBox="1"/>
          <p:nvPr>
            <p:ph idx="1" type="subTitle"/>
          </p:nvPr>
        </p:nvSpPr>
        <p:spPr>
          <a:xfrm>
            <a:off x="194225" y="1238365"/>
            <a:ext cx="8128200" cy="28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800">
                <a:solidFill>
                  <a:schemeClr val="dk1"/>
                </a:solidFill>
              </a:rPr>
              <a:t>Artificial Intelligence is study to create </a:t>
            </a:r>
            <a:r>
              <a:rPr b="1" lang="en" sz="1800">
                <a:solidFill>
                  <a:srgbClr val="CC0000"/>
                </a:solidFill>
              </a:rPr>
              <a:t>Digital brain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81" name="Google Shape;81;g2a5e714351a_0_5"/>
          <p:cNvSpPr txBox="1"/>
          <p:nvPr>
            <p:ph type="ctrTitle"/>
          </p:nvPr>
        </p:nvSpPr>
        <p:spPr>
          <a:xfrm>
            <a:off x="311700" y="437925"/>
            <a:ext cx="7674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000"/>
              <a:t>Artificial Intelligence</a:t>
            </a:r>
            <a:endParaRPr b="1" sz="3000"/>
          </a:p>
        </p:txBody>
      </p:sp>
      <p:pic>
        <p:nvPicPr>
          <p:cNvPr id="82" name="Google Shape;82;g2a5e714351a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875" y="1780951"/>
            <a:ext cx="5727646" cy="32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00"/>
              <a:t>Value Creation By AI </a:t>
            </a:r>
            <a:endParaRPr b="1" sz="3000"/>
          </a:p>
        </p:txBody>
      </p:sp>
      <p:sp>
        <p:nvSpPr>
          <p:cNvPr id="88" name="Google Shape;88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>
                <a:solidFill>
                  <a:schemeClr val="dk1"/>
                </a:solidFill>
              </a:rPr>
              <a:t>McKinsey Global</a:t>
            </a:r>
            <a:r>
              <a:rPr lang="en">
                <a:solidFill>
                  <a:schemeClr val="dk1"/>
                </a:solidFill>
              </a:rPr>
              <a:t> Institute estimates that AI could contribute up to </a:t>
            </a:r>
            <a:r>
              <a:rPr b="1" lang="en">
                <a:solidFill>
                  <a:srgbClr val="CC0000"/>
                </a:solidFill>
              </a:rPr>
              <a:t>$13 trillion</a:t>
            </a:r>
            <a:r>
              <a:rPr lang="en">
                <a:solidFill>
                  <a:schemeClr val="dk1"/>
                </a:solidFill>
              </a:rPr>
              <a:t> to the global economy by </a:t>
            </a:r>
            <a:r>
              <a:rPr b="1" lang="en">
                <a:solidFill>
                  <a:srgbClr val="CC0000"/>
                </a:solidFill>
              </a:rPr>
              <a:t>2030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study by </a:t>
            </a:r>
            <a:r>
              <a:rPr b="1" lang="en">
                <a:solidFill>
                  <a:srgbClr val="FF0000"/>
                </a:solidFill>
              </a:rPr>
              <a:t>PwC</a:t>
            </a:r>
            <a:r>
              <a:rPr lang="en">
                <a:solidFill>
                  <a:schemeClr val="dk1"/>
                </a:solidFill>
              </a:rPr>
              <a:t> found that </a:t>
            </a:r>
            <a:r>
              <a:rPr b="1" lang="en">
                <a:solidFill>
                  <a:srgbClr val="CC0000"/>
                </a:solidFill>
              </a:rPr>
              <a:t>72%</a:t>
            </a:r>
            <a:r>
              <a:rPr lang="en">
                <a:solidFill>
                  <a:schemeClr val="dk1"/>
                </a:solidFill>
              </a:rPr>
              <a:t> of executives believe that AI will have a significant impact on their businesses in the</a:t>
            </a:r>
            <a:r>
              <a:rPr b="1" lang="en">
                <a:solidFill>
                  <a:srgbClr val="CC0000"/>
                </a:solidFill>
              </a:rPr>
              <a:t> next five years.</a:t>
            </a:r>
            <a:endParaRPr b="1">
              <a:solidFill>
                <a:srgbClr val="CC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report by </a:t>
            </a:r>
            <a:r>
              <a:rPr b="1" lang="en">
                <a:solidFill>
                  <a:srgbClr val="FF0000"/>
                </a:solidFill>
              </a:rPr>
              <a:t>Accenture found</a:t>
            </a:r>
            <a:r>
              <a:rPr lang="en">
                <a:solidFill>
                  <a:srgbClr val="FF0000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that companies that are </a:t>
            </a:r>
            <a:r>
              <a:rPr b="1" lang="en">
                <a:solidFill>
                  <a:srgbClr val="CC0000"/>
                </a:solidFill>
              </a:rPr>
              <a:t>early adopters</a:t>
            </a:r>
            <a:r>
              <a:rPr lang="en">
                <a:solidFill>
                  <a:schemeClr val="dk1"/>
                </a:solidFill>
              </a:rPr>
              <a:t> of </a:t>
            </a:r>
            <a:r>
              <a:rPr b="1" lang="en">
                <a:solidFill>
                  <a:srgbClr val="CC0000"/>
                </a:solidFill>
              </a:rPr>
              <a:t>AI</a:t>
            </a:r>
            <a:r>
              <a:rPr lang="en">
                <a:solidFill>
                  <a:schemeClr val="dk1"/>
                </a:solidFill>
              </a:rPr>
              <a:t> are </a:t>
            </a:r>
            <a:r>
              <a:rPr b="1" lang="en">
                <a:solidFill>
                  <a:srgbClr val="CC0000"/>
                </a:solidFill>
              </a:rPr>
              <a:t>twice</a:t>
            </a:r>
            <a:r>
              <a:rPr lang="en">
                <a:solidFill>
                  <a:schemeClr val="dk1"/>
                </a:solidFill>
              </a:rPr>
              <a:t> as likely to</a:t>
            </a:r>
            <a:r>
              <a:rPr b="1" lang="en">
                <a:solidFill>
                  <a:srgbClr val="CC0000"/>
                </a:solidFill>
              </a:rPr>
              <a:t> outperform </a:t>
            </a:r>
            <a:r>
              <a:rPr lang="en">
                <a:solidFill>
                  <a:schemeClr val="dk1"/>
                </a:solidFill>
              </a:rPr>
              <a:t>their competitors financially.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9" name="Google Shape;8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a5e714351a_0_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g2a5e714351a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56400"/>
            <a:ext cx="9144000" cy="4210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4"/>
          <p:cNvPicPr preferRelativeResize="0"/>
          <p:nvPr/>
        </p:nvPicPr>
        <p:blipFill rotWithShape="1">
          <a:blip r:embed="rId3">
            <a:alphaModFix/>
          </a:blip>
          <a:srcRect b="0" l="0" r="0" t="16555"/>
          <a:stretch/>
        </p:blipFill>
        <p:spPr>
          <a:xfrm>
            <a:off x="788100" y="1406063"/>
            <a:ext cx="7263575" cy="2948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 txBox="1"/>
          <p:nvPr/>
        </p:nvSpPr>
        <p:spPr>
          <a:xfrm>
            <a:off x="6296700" y="4743300"/>
            <a:ext cx="26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Source: Deeplearning.ai</a:t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3020"/>
              <a:t>Demystifying AI</a:t>
            </a:r>
            <a:endParaRPr b="1" sz="3020"/>
          </a:p>
        </p:txBody>
      </p:sp>
      <p:sp>
        <p:nvSpPr>
          <p:cNvPr id="103" name="Google Shape;10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94650" y="3309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/>
              <a:t>Relationship in AI, ML and DL</a:t>
            </a:r>
            <a:endParaRPr b="1" sz="3020"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846167" y="1120035"/>
            <a:ext cx="7571273" cy="3977215"/>
            <a:chOff x="933200" y="826475"/>
            <a:chExt cx="7043700" cy="3803400"/>
          </a:xfrm>
        </p:grpSpPr>
        <p:sp>
          <p:nvSpPr>
            <p:cNvPr id="110" name="Google Shape;110;p16"/>
            <p:cNvSpPr/>
            <p:nvPr/>
          </p:nvSpPr>
          <p:spPr>
            <a:xfrm>
              <a:off x="933200" y="826475"/>
              <a:ext cx="7043700" cy="3803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2732775" y="1227300"/>
              <a:ext cx="4977600" cy="26889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3592975" y="2426350"/>
              <a:ext cx="2785200" cy="12081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6"/>
            <p:cNvSpPr txBox="1"/>
            <p:nvPr/>
          </p:nvSpPr>
          <p:spPr>
            <a:xfrm>
              <a:off x="1068975" y="2312500"/>
              <a:ext cx="1888800" cy="10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Artificial Intelligence: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Search Algorithms, Rule Based Systems, Statistical Inference, Machine Learning 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 txBox="1"/>
            <p:nvPr/>
          </p:nvSpPr>
          <p:spPr>
            <a:xfrm>
              <a:off x="4282900" y="1466900"/>
              <a:ext cx="1951800" cy="9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Machine Learning: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SVM, Tree Algorithms, Nearest neighbors, bagging, boosting, Deep Learning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6"/>
            <p:cNvSpPr txBox="1"/>
            <p:nvPr/>
          </p:nvSpPr>
          <p:spPr>
            <a:xfrm>
              <a:off x="4200650" y="2639050"/>
              <a:ext cx="1951800" cy="91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Deep Learning: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FCNs, CNNs, RNNs, Transformers, Autoencoders, GANs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